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31261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1925" y="8831261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26257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3971925" y="8831261"/>
            <a:ext cx="3036900" cy="463499"/>
          </a:xfrm>
          <a:prstGeom prst="rect">
            <a:avLst/>
          </a:prstGeom>
          <a:noFill/>
          <a:ln>
            <a:noFill/>
          </a:ln>
        </p:spPr>
        <p:txBody>
          <a:bodyPr lIns="93150" tIns="46575" rIns="93150" bIns="46575" anchor="b" anchorCtr="0">
            <a:noAutofit/>
          </a:bodyPr>
          <a:lstStyle/>
          <a:p>
            <a:pPr marL="0" marR="0" lvl="0" indent="0" algn="r" rtl="0">
              <a:buSzPct val="25000"/>
              <a:buFont typeface="Calibri"/>
              <a:buNone/>
            </a:pPr>
            <a:r>
              <a:rPr lang="en-US" sz="1200" b="0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1400"/>
          </a:xfrm>
          <a:prstGeom prst="rect">
            <a:avLst/>
          </a:prstGeom>
          <a:noFill/>
          <a:ln>
            <a:noFill/>
          </a:ln>
        </p:spPr>
        <p:txBody>
          <a:bodyPr lIns="95075" tIns="47525" rIns="95075" bIns="475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dirty="0"/>
              <a:t>Please include policies for the following items on your course syllabus: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dirty="0"/>
              <a:t>Grading Policy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dirty="0"/>
              <a:t>Homework Policy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dirty="0"/>
              <a:t>Retake Policy</a:t>
            </a:r>
          </a:p>
          <a:p>
            <a:endParaRPr lang="en-US" dirty="0"/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dirty="0"/>
              <a:t>If you remove these from the course syllabus, you must find another location to include them on your course website.</a:t>
            </a: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629150" cy="34718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rgbClr val="898989"/>
              </a:buClr>
              <a:buFont typeface="Calibri"/>
              <a:buNone/>
              <a:defRPr sz="3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Font typeface="Arial"/>
              <a:buNone/>
              <a:defRPr sz="2800" b="0" i="0" u="none" strike="noStrike" cap="none" baseline="0"/>
            </a:lvl2pPr>
            <a:lvl3pPr marL="914400" marR="0" indent="0" algn="l" rtl="0">
              <a:buFont typeface="Arial"/>
              <a:buNone/>
              <a:defRPr sz="2400" b="0" i="0" u="none" strike="noStrike" cap="none" baseline="0"/>
            </a:lvl3pPr>
            <a:lvl4pPr marL="1371600" marR="0" indent="0" algn="l" rtl="0">
              <a:buFont typeface="Arial"/>
              <a:buNone/>
              <a:defRPr sz="2000" b="0" i="0" u="none" strike="noStrike" cap="none" baseline="0"/>
            </a:lvl4pPr>
            <a:lvl5pPr marL="1828800" marR="0" indent="0" algn="l" rtl="0">
              <a:buFont typeface="Arial"/>
              <a:buNone/>
              <a:defRPr sz="2000" b="0" i="0" u="none" strike="noStrike" cap="none" baseline="0"/>
            </a:lvl5pPr>
            <a:lvl6pPr marL="2286000" marR="0" indent="0" algn="l" rtl="0">
              <a:buFont typeface="Arial"/>
              <a:buNone/>
              <a:defRPr sz="2000" b="0" i="0" u="none" strike="noStrike" cap="none" baseline="0"/>
            </a:lvl6pPr>
            <a:lvl7pPr marL="2743200" marR="0" indent="0" algn="l" rtl="0">
              <a:buFont typeface="Arial"/>
              <a:buNone/>
              <a:defRPr sz="2000" b="0" i="0" u="none" strike="noStrike" cap="none" baseline="0"/>
            </a:lvl7pPr>
            <a:lvl8pPr marL="3200400" marR="0" indent="0" algn="l" rtl="0">
              <a:buFont typeface="Arial"/>
              <a:buNone/>
              <a:defRPr sz="2000" b="0" i="0" u="none" strike="noStrike" cap="none" baseline="0"/>
            </a:lvl8pPr>
            <a:lvl9pPr marL="3657600" marR="0" indent="0" algn="l" rtl="0">
              <a:buFont typeface="Arial"/>
              <a:buNone/>
              <a:defRPr sz="2000" b="0" i="0" u="none" strike="noStrike" cap="none" baseline="0"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hape 51"/>
          <p:cNvCxnSpPr/>
          <p:nvPr/>
        </p:nvCxnSpPr>
        <p:spPr>
          <a:xfrm>
            <a:off x="2057400" y="1830386"/>
            <a:ext cx="0" cy="47990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152400" y="6629400"/>
            <a:ext cx="8763000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 flipH="1">
            <a:off x="8915325" y="1014200"/>
            <a:ext cx="3299" cy="561510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4" name="Shape 54"/>
          <p:cNvCxnSpPr/>
          <p:nvPr/>
        </p:nvCxnSpPr>
        <p:spPr>
          <a:xfrm>
            <a:off x="2058986" y="5151437"/>
            <a:ext cx="6856500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5" name="Shape 55"/>
          <p:cNvSpPr txBox="1"/>
          <p:nvPr/>
        </p:nvSpPr>
        <p:spPr>
          <a:xfrm>
            <a:off x="152400" y="1752600"/>
            <a:ext cx="1904999" cy="990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pPr marL="0" marR="0" lvl="0" indent="0" algn="l" rtl="0">
              <a:spcBef>
                <a:spcPts val="5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cxnSp>
        <p:nvCxnSpPr>
          <p:cNvPr id="56" name="Shape 56"/>
          <p:cNvCxnSpPr/>
          <p:nvPr/>
        </p:nvCxnSpPr>
        <p:spPr>
          <a:xfrm>
            <a:off x="3464887" y="5129237"/>
            <a:ext cx="0" cy="1489199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" name="Shape 57"/>
          <p:cNvSpPr txBox="1"/>
          <p:nvPr/>
        </p:nvSpPr>
        <p:spPr>
          <a:xfrm>
            <a:off x="6400800" y="1219200"/>
            <a:ext cx="2209799" cy="641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2775375" y="1061375"/>
            <a:ext cx="0" cy="7556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" name="Shape 59"/>
          <p:cNvSpPr txBox="1"/>
          <p:nvPr/>
        </p:nvSpPr>
        <p:spPr>
          <a:xfrm>
            <a:off x="0" y="1828799"/>
            <a:ext cx="2131286" cy="365760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1" i="0" u="sng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</a:t>
            </a:r>
            <a:r>
              <a:rPr lang="en-US" sz="18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room </a:t>
            </a:r>
            <a:r>
              <a:rPr lang="en-US" sz="1800" b="1" u="sng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Policies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Come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prepared</a:t>
            </a:r>
            <a:endParaRPr lang="en-US" sz="1600" dirty="0"/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/>
              <a:t>Stay on task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/>
              <a:t> Treat others, self, and equipment with respect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/>
              <a:t> Listen </a:t>
            </a:r>
            <a:r>
              <a:rPr lang="en-US" sz="1600" dirty="0" smtClean="0"/>
              <a:t>and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dirty="0" smtClean="0"/>
              <a:t> follow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dirty="0" smtClean="0"/>
              <a:t> </a:t>
            </a:r>
            <a:r>
              <a:rPr lang="en-US" sz="1600" dirty="0"/>
              <a:t>directions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/>
              <a:t> Clean up is </a:t>
            </a:r>
            <a:r>
              <a:rPr lang="en-US" sz="1600" dirty="0" smtClean="0"/>
              <a:t>required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Turn in assignments on time</a:t>
            </a:r>
          </a:p>
          <a:p>
            <a:pPr marL="0" marR="0" lvl="0" indent="0" algn="ctr" rtl="0">
              <a:spcBef>
                <a:spcPts val="1000"/>
              </a:spcBef>
              <a:buClr>
                <a:schemeClr val="dk1"/>
              </a:buClr>
              <a:buSzPct val="25000"/>
              <a:buFont typeface="Times New Roman"/>
              <a:buNone/>
            </a:pPr>
            <a:endParaRPr lang="en-US"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2021514" y="5141950"/>
            <a:ext cx="1483686" cy="1466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Grading Scale</a:t>
            </a:r>
          </a:p>
          <a:p>
            <a:r>
              <a:rPr lang="en-US" sz="1000" dirty="0" smtClean="0"/>
              <a:t>4-3=A-Excellence</a:t>
            </a:r>
            <a:endParaRPr lang="en-US" sz="1000" dirty="0"/>
          </a:p>
          <a:p>
            <a:r>
              <a:rPr lang="en-US" sz="1000" dirty="0" smtClean="0"/>
              <a:t>2.9-2.5=B-Proficient</a:t>
            </a:r>
            <a:endParaRPr lang="en-US" sz="1000" dirty="0"/>
          </a:p>
          <a:p>
            <a:r>
              <a:rPr lang="en-US" sz="1000" dirty="0" smtClean="0"/>
              <a:t>2.4-2.0=C- Basic</a:t>
            </a:r>
            <a:endParaRPr lang="en-US" sz="1000" dirty="0"/>
          </a:p>
          <a:p>
            <a:r>
              <a:rPr lang="en-US" sz="1000" dirty="0" smtClean="0"/>
              <a:t>1.9-1.5=D-Limited</a:t>
            </a:r>
          </a:p>
          <a:p>
            <a:r>
              <a:rPr lang="en-US" sz="1000" dirty="0" smtClean="0"/>
              <a:t> 1.4-0=F-Unacceptable</a:t>
            </a:r>
          </a:p>
          <a:p>
            <a:r>
              <a:rPr lang="en-US" sz="1000" dirty="0"/>
              <a:t>o</a:t>
            </a:r>
            <a:r>
              <a:rPr lang="en-US" sz="1000" dirty="0" smtClean="0"/>
              <a:t>r insufficient evidence</a:t>
            </a:r>
            <a:endParaRPr lang="en-US" sz="1000" dirty="0"/>
          </a:p>
          <a:p>
            <a:endParaRPr lang="en-US" sz="1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1" name="Shape 61"/>
          <p:cNvCxnSpPr/>
          <p:nvPr/>
        </p:nvCxnSpPr>
        <p:spPr>
          <a:xfrm>
            <a:off x="5867400" y="5160962"/>
            <a:ext cx="0" cy="1466999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" name="Shape 62"/>
          <p:cNvSpPr txBox="1"/>
          <p:nvPr/>
        </p:nvSpPr>
        <p:spPr>
          <a:xfrm>
            <a:off x="6107975" y="1073100"/>
            <a:ext cx="2752200" cy="7556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Reporting Standards Artistic Foundation and Processes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3106425" y="1136237"/>
            <a:ext cx="2658600" cy="641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7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Mrs. Bechtol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75000"/>
              </a:lnSpc>
              <a:spcBef>
                <a:spcPts val="700"/>
              </a:spcBef>
              <a:buClr>
                <a:schemeClr val="dk1"/>
              </a:buClr>
              <a:buSzPct val="25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bechtoll@district279.org</a:t>
            </a:r>
          </a:p>
          <a:p>
            <a:pPr marL="0" marR="0" lvl="0" indent="0" algn="ctr" rtl="0">
              <a:lnSpc>
                <a:spcPct val="75000"/>
              </a:lnSpc>
              <a:spcBef>
                <a:spcPts val="700"/>
              </a:spcBef>
              <a:buClr>
                <a:schemeClr val="dk1"/>
              </a:buClr>
              <a:buSzPct val="25000"/>
              <a:buFont typeface="Times New Roman"/>
              <a:buNone/>
            </a:pP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" name="Shape 64"/>
          <p:cNvCxnSpPr/>
          <p:nvPr/>
        </p:nvCxnSpPr>
        <p:spPr>
          <a:xfrm>
            <a:off x="152400" y="5151425"/>
            <a:ext cx="1904999" cy="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" name="Shape 65"/>
          <p:cNvSpPr txBox="1"/>
          <p:nvPr/>
        </p:nvSpPr>
        <p:spPr>
          <a:xfrm>
            <a:off x="3435901" y="5151424"/>
            <a:ext cx="2326199" cy="1858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Grading </a:t>
            </a:r>
            <a:r>
              <a:rPr lang="en-US" sz="11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900" dirty="0" smtClean="0"/>
              <a:t>All work is due on the due date.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900" b="1" dirty="0"/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FF0000"/>
                </a:solidFill>
              </a:rPr>
              <a:t>If standard is not met feed back will be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0000"/>
                </a:solidFill>
              </a:rPr>
              <a:t>Given to revise/retake  work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900" b="1" dirty="0">
              <a:solidFill>
                <a:srgbClr val="FF0000"/>
              </a:solidFill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900" b="1" u="sng" dirty="0" smtClean="0">
                <a:solidFill>
                  <a:srgbClr val="FF0000"/>
                </a:solidFill>
              </a:rPr>
              <a:t>Missing/revised </a:t>
            </a:r>
            <a:endParaRPr lang="en-US" sz="900" b="1" u="sng" dirty="0">
              <a:solidFill>
                <a:srgbClr val="FF0000"/>
              </a:solidFill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900" b="1" u="sng" dirty="0">
                <a:solidFill>
                  <a:srgbClr val="FF0000"/>
                </a:solidFill>
              </a:rPr>
              <a:t> assignments 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endParaRPr lang="en-US" sz="900" dirty="0"/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900" dirty="0"/>
              <a:t>One week for formative </a:t>
            </a:r>
            <a:r>
              <a:rPr lang="en-US" sz="900" dirty="0" smtClean="0">
                <a:solidFill>
                  <a:srgbClr val="FF0000"/>
                </a:solidFill>
              </a:rPr>
              <a:t>After that  </a:t>
            </a:r>
            <a:r>
              <a:rPr lang="en-US" sz="900" dirty="0">
                <a:solidFill>
                  <a:srgbClr val="FF0000"/>
                </a:solidFill>
              </a:rPr>
              <a:t>Expires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endParaRPr lang="en-US" sz="900" dirty="0"/>
          </a:p>
          <a:p>
            <a:pPr>
              <a:lnSpc>
                <a:spcPct val="10000"/>
              </a:lnSpc>
              <a:spcBef>
                <a:spcPct val="50000"/>
              </a:spcBef>
            </a:pPr>
            <a:endParaRPr lang="en-US" sz="900" dirty="0"/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900" dirty="0" smtClean="0"/>
              <a:t>One week- </a:t>
            </a:r>
            <a:r>
              <a:rPr lang="en-US" sz="900" dirty="0"/>
              <a:t>summative </a:t>
            </a:r>
            <a:r>
              <a:rPr lang="en-US" sz="900" dirty="0" smtClean="0"/>
              <a:t>except  last  two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900" dirty="0" smtClean="0"/>
              <a:t>Weeks of the trimester</a:t>
            </a:r>
            <a:r>
              <a:rPr lang="en-US" sz="900" dirty="0" smtClean="0"/>
              <a:t>. </a:t>
            </a:r>
            <a:r>
              <a:rPr lang="en-US" sz="900" dirty="0" smtClean="0">
                <a:solidFill>
                  <a:srgbClr val="FF0000"/>
                </a:solidFill>
              </a:rPr>
              <a:t>After </a:t>
            </a:r>
            <a:r>
              <a:rPr lang="en-US" sz="900" dirty="0" smtClean="0">
                <a:solidFill>
                  <a:srgbClr val="FF0000"/>
                </a:solidFill>
              </a:rPr>
              <a:t> it Expires</a:t>
            </a:r>
            <a:endParaRPr lang="en-US" sz="900" dirty="0" smtClean="0">
              <a:solidFill>
                <a:srgbClr val="FF0000"/>
              </a:solidFill>
            </a:endParaRPr>
          </a:p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542325" y="494850"/>
            <a:ext cx="2209799" cy="641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Brooklyn Junior High</a:t>
            </a:r>
            <a:br>
              <a:rPr lang="en-US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763-569-7700</a:t>
            </a:r>
          </a:p>
        </p:txBody>
      </p:sp>
      <p:sp>
        <p:nvSpPr>
          <p:cNvPr id="67" name="Shape 67"/>
          <p:cNvSpPr/>
          <p:nvPr/>
        </p:nvSpPr>
        <p:spPr>
          <a:xfrm>
            <a:off x="180000" y="253825"/>
            <a:ext cx="8707800" cy="1681799"/>
          </a:xfrm>
          <a:prstGeom prst="arc">
            <a:avLst>
              <a:gd name="adj1" fmla="val 10800020"/>
              <a:gd name="adj2" fmla="val 9929"/>
            </a:avLst>
          </a:prstGeom>
          <a:noFill/>
          <a:ln w="285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68" name="Shape 68"/>
          <p:cNvSpPr txBox="1"/>
          <p:nvPr/>
        </p:nvSpPr>
        <p:spPr>
          <a:xfrm>
            <a:off x="5969775" y="5105399"/>
            <a:ext cx="3250425" cy="1503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11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1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Retake </a:t>
            </a: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</a:t>
            </a:r>
            <a:r>
              <a:rPr lang="en-US" sz="11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 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1100" b="1" u="sng" dirty="0">
              <a:solidFill>
                <a:schemeClr val="dk1"/>
              </a:solidFill>
              <a:latin typeface="Calibri"/>
              <a:sym typeface="Calibri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200" b="1" dirty="0" smtClean="0">
                <a:solidFill>
                  <a:srgbClr val="FF0000"/>
                </a:solidFill>
              </a:rPr>
              <a:t>If </a:t>
            </a:r>
            <a:r>
              <a:rPr lang="en-US" sz="1200" b="1" dirty="0">
                <a:solidFill>
                  <a:srgbClr val="FF0000"/>
                </a:solidFill>
              </a:rPr>
              <a:t>standard is not met feed back will be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Given to revise/retake  work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76201" y="5140201"/>
            <a:ext cx="1904999" cy="148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Materials: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200" u="sng" dirty="0" smtClean="0"/>
              <a:t>SKETCHBOOK-</a:t>
            </a:r>
            <a:r>
              <a:rPr lang="en-US" sz="1200" u="sng" dirty="0"/>
              <a:t>$3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 err="1"/>
              <a:t>pencils+pens</a:t>
            </a:r>
            <a:endParaRPr lang="en-US" sz="1200" dirty="0"/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/>
              <a:t>notebook/folder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/>
              <a:t>assignment materials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 smtClean="0"/>
              <a:t>UPGRADE/DONATE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 smtClean="0"/>
              <a:t> $10 includes sketchbook</a:t>
            </a:r>
            <a:endParaRPr lang="en-US" sz="1200" dirty="0"/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200" dirty="0"/>
              <a:t> 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Calibri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" name="Shape 70"/>
          <p:cNvCxnSpPr/>
          <p:nvPr/>
        </p:nvCxnSpPr>
        <p:spPr>
          <a:xfrm>
            <a:off x="152400" y="1839550"/>
            <a:ext cx="8763000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1" name="Shape 71"/>
          <p:cNvCxnSpPr/>
          <p:nvPr/>
        </p:nvCxnSpPr>
        <p:spPr>
          <a:xfrm>
            <a:off x="152400" y="1074325"/>
            <a:ext cx="8763000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2" name="Shape 72"/>
          <p:cNvCxnSpPr/>
          <p:nvPr/>
        </p:nvCxnSpPr>
        <p:spPr>
          <a:xfrm flipH="1">
            <a:off x="149175" y="1014200"/>
            <a:ext cx="3299" cy="561510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3" name="Shape 73"/>
          <p:cNvCxnSpPr/>
          <p:nvPr/>
        </p:nvCxnSpPr>
        <p:spPr>
          <a:xfrm>
            <a:off x="2775362" y="318625"/>
            <a:ext cx="0" cy="7556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dash"/>
            <a:miter/>
            <a:headEnd type="none" w="med" len="med"/>
            <a:tailEnd type="none" w="med" len="med"/>
          </a:ln>
        </p:spPr>
      </p:cxnSp>
      <p:cxnSp>
        <p:nvCxnSpPr>
          <p:cNvPr id="74" name="Shape 74"/>
          <p:cNvCxnSpPr/>
          <p:nvPr/>
        </p:nvCxnSpPr>
        <p:spPr>
          <a:xfrm>
            <a:off x="6096000" y="296325"/>
            <a:ext cx="0" cy="7556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dash"/>
            <a:miter/>
            <a:headEnd type="none" w="med" len="med"/>
            <a:tailEnd type="none" w="med" len="med"/>
          </a:ln>
        </p:spPr>
      </p:cxnSp>
      <p:cxnSp>
        <p:nvCxnSpPr>
          <p:cNvPr id="75" name="Shape 75"/>
          <p:cNvCxnSpPr/>
          <p:nvPr/>
        </p:nvCxnSpPr>
        <p:spPr>
          <a:xfrm>
            <a:off x="6096075" y="1039875"/>
            <a:ext cx="0" cy="755699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" name="Shape 76"/>
          <p:cNvSpPr txBox="1"/>
          <p:nvPr/>
        </p:nvSpPr>
        <p:spPr>
          <a:xfrm>
            <a:off x="6096150" y="432925"/>
            <a:ext cx="1519199" cy="641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2013-2014</a:t>
            </a:r>
            <a:endParaRPr lang="en-US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3071800" y="340876"/>
            <a:ext cx="2658600" cy="641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700"/>
              </a:spcBef>
              <a:buClr>
                <a:schemeClr val="dk1"/>
              </a:buClr>
              <a:buSzPct val="25000"/>
              <a:buFont typeface="Times New Roman"/>
              <a:buNone/>
            </a:pPr>
            <a:endParaRPr lang="en-US" sz="4400" b="1" dirty="0">
              <a:solidFill>
                <a:srgbClr val="FF0000"/>
              </a:solidFill>
              <a:latin typeface="Jokerman" pitchFamily="82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228600" y="1039875"/>
            <a:ext cx="2546700" cy="7556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401100" y="1883525"/>
            <a:ext cx="2132399" cy="22454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648700" y="1884025"/>
            <a:ext cx="2132399" cy="22454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2163037" y="1862025"/>
            <a:ext cx="2132399" cy="22454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2163050" y="1862025"/>
            <a:ext cx="2132399" cy="224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Trimester One: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u="sng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Theme-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i="0" u="sng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 lang="en-US" sz="1200" b="1" i="0" u="sng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u="sng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as visual language</a:t>
            </a:r>
          </a:p>
          <a:p>
            <a:pPr>
              <a:lnSpc>
                <a:spcPct val="90000"/>
              </a:lnSpc>
            </a:pPr>
            <a:r>
              <a:rPr lang="en-US" sz="1000" dirty="0">
                <a:latin typeface="Algerian" pitchFamily="82" charset="0"/>
              </a:rPr>
              <a:t>INTRO TO ART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000" dirty="0">
                <a:latin typeface="Arial" charset="0"/>
              </a:rPr>
              <a:t> Art Vocabulary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000" dirty="0">
                <a:latin typeface="Arial" charset="0"/>
              </a:rPr>
              <a:t>  Four components of art</a:t>
            </a:r>
          </a:p>
          <a:p>
            <a:pPr>
              <a:buFontTx/>
              <a:buChar char="•"/>
            </a:pPr>
            <a:r>
              <a:rPr lang="en-US" sz="1000" dirty="0">
                <a:latin typeface="Arial" charset="0"/>
              </a:rPr>
              <a:t> Cultures in </a:t>
            </a:r>
            <a:r>
              <a:rPr lang="en-US" sz="1000" dirty="0" smtClean="0">
                <a:latin typeface="Arial" charset="0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US" sz="1050" u="sng" dirty="0" smtClean="0">
                <a:latin typeface="Script MT Bold" pitchFamily="66" charset="0"/>
              </a:rPr>
              <a:t>DRAWING	2-D &amp;3-D projects</a:t>
            </a:r>
            <a:endParaRPr lang="en-US" sz="1050" u="sng" dirty="0">
              <a:latin typeface="Script MT Bold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050" dirty="0" smtClean="0">
                <a:cs typeface="Times New Roman" pitchFamily="18" charset="0"/>
              </a:rPr>
              <a:t>Composition</a:t>
            </a:r>
            <a:r>
              <a:rPr lang="en-US" sz="1050" dirty="0">
                <a:cs typeface="Times New Roman" pitchFamily="18" charset="0"/>
              </a:rPr>
              <a:t> </a:t>
            </a:r>
            <a:r>
              <a:rPr lang="en-US" sz="1050" dirty="0" smtClean="0">
                <a:cs typeface="Times New Roman" pitchFamily="18" charset="0"/>
              </a:rPr>
              <a:t> </a:t>
            </a:r>
            <a:r>
              <a:rPr lang="en-US" sz="1000" dirty="0" smtClean="0">
                <a:cs typeface="Times New Roman" pitchFamily="18" charset="0"/>
              </a:rPr>
              <a:t>Focus on STEAM</a:t>
            </a:r>
            <a:r>
              <a:rPr lang="en-US" sz="1050" dirty="0" smtClean="0">
                <a:cs typeface="Times New Roman" pitchFamily="18" charset="0"/>
              </a:rPr>
              <a:t>	</a:t>
            </a:r>
            <a:endParaRPr lang="en-US" sz="1050" dirty="0">
              <a:cs typeface="Times New Roman" pitchFamily="18" charset="0"/>
            </a:endParaRPr>
          </a:p>
          <a:p>
            <a:pPr>
              <a:lnSpc>
                <a:spcPct val="0"/>
              </a:lnSpc>
              <a:spcBef>
                <a:spcPct val="50000"/>
              </a:spcBef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smtClean="0"/>
              <a:t>techniques    and Project based</a:t>
            </a:r>
            <a:endParaRPr lang="en-US" sz="1000" dirty="0"/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smtClean="0"/>
              <a:t>Still-life	learning.</a:t>
            </a:r>
            <a:endParaRPr lang="en-US" sz="1000" dirty="0"/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1000" dirty="0"/>
              <a:t> Perspective</a:t>
            </a:r>
          </a:p>
          <a:p>
            <a:pPr>
              <a:buFontTx/>
              <a:buChar char="•"/>
            </a:pPr>
            <a:endParaRPr lang="en-US" sz="1000" dirty="0">
              <a:latin typeface="Arial" charset="0"/>
            </a:endParaRPr>
          </a:p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4415275" y="1917748"/>
            <a:ext cx="2132399" cy="25780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Trimester Two: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Theme-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PATTERNS</a:t>
            </a:r>
            <a:endParaRPr lang="en-US"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as visual 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and painting</a:t>
            </a:r>
          </a:p>
          <a:p>
            <a:pPr>
              <a:buClr>
                <a:schemeClr val="dk1"/>
              </a:buClr>
              <a:buSzPct val="25000"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25000"/>
            </a:pPr>
            <a:r>
              <a:rPr lang="en-US" sz="1200" u="sng" dirty="0">
                <a:latin typeface="Lucida Bright" pitchFamily="18" charset="0"/>
              </a:rPr>
              <a:t>2-D &amp;3-D </a:t>
            </a:r>
            <a:r>
              <a:rPr lang="en-US" sz="1200" u="sng" dirty="0" smtClean="0">
                <a:latin typeface="Lucida Bright" pitchFamily="18" charset="0"/>
              </a:rPr>
              <a:t>PROJECTS</a:t>
            </a:r>
            <a:endParaRPr lang="en-US" sz="1200" u="sng" dirty="0">
              <a:latin typeface="Lucida Bright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cs typeface="Times New Roman" pitchFamily="18" charset="0"/>
              </a:rPr>
              <a:t>Focus on STEAM	</a:t>
            </a:r>
          </a:p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based learning and integrating with other</a:t>
            </a:r>
          </a:p>
          <a:p>
            <a:pPr marL="0" marR="0" lvl="0" indent="0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subjects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6660600" y="1884025"/>
            <a:ext cx="2132399" cy="224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1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Trimester Three: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School 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Theme-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SYNTHESIS</a:t>
            </a:r>
            <a:endParaRPr lang="en-US"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as visual </a:t>
            </a: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2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Ceramics and Sculpture</a:t>
            </a:r>
            <a:endParaRPr lang="en-US"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25000"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25000"/>
            </a:pPr>
            <a:r>
              <a:rPr lang="en-US" sz="1200" u="sng" dirty="0">
                <a:latin typeface="Lucida Bright" pitchFamily="18" charset="0"/>
              </a:rPr>
              <a:t>2-D &amp;3-D PROJECTS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cs typeface="Times New Roman" pitchFamily="18" charset="0"/>
              </a:rPr>
              <a:t>Focus on STEAM	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based learning and integrating with other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subjects</a:t>
            </a: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2141124" y="4199775"/>
            <a:ext cx="7002875" cy="951662"/>
          </a:xfrm>
          <a:prstGeom prst="roundRect">
            <a:avLst>
              <a:gd name="adj" fmla="val 16667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86" name="Shape 86"/>
          <p:cNvSpPr txBox="1"/>
          <p:nvPr/>
        </p:nvSpPr>
        <p:spPr>
          <a:xfrm>
            <a:off x="2207486" y="4198187"/>
            <a:ext cx="6559500" cy="755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 Policy: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Homework consists of the following: Flip classroom reading Scholastic Art magazine, Bio’s on Artists and Cultures, watching videos of demo’s,  practicing learned techniques and processes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class, finishing/revising work from class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work is due on the due date.</a:t>
            </a:r>
            <a:endParaRPr lang="en-US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Picture 4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401199"/>
            <a:ext cx="17081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244</Words>
  <Application>Microsoft Office PowerPoint</Application>
  <PresentationFormat>On-screen Show (4:3)</PresentationFormat>
  <Paragraphs>100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/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tishy</dc:creator>
  <cp:lastModifiedBy>Bechtol, Linda (BJH)</cp:lastModifiedBy>
  <cp:revision>21</cp:revision>
  <dcterms:modified xsi:type="dcterms:W3CDTF">2013-11-27T16:45:48Z</dcterms:modified>
</cp:coreProperties>
</file>