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657B-8B88-4E0D-A875-9A57673C881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5D82-811F-42DA-B4DB-10E3E0A8E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6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657B-8B88-4E0D-A875-9A57673C881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5D82-811F-42DA-B4DB-10E3E0A8E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7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657B-8B88-4E0D-A875-9A57673C881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5D82-811F-42DA-B4DB-10E3E0A8E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8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657B-8B88-4E0D-A875-9A57673C881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5D82-811F-42DA-B4DB-10E3E0A8E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657B-8B88-4E0D-A875-9A57673C881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5D82-811F-42DA-B4DB-10E3E0A8E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5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657B-8B88-4E0D-A875-9A57673C881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5D82-811F-42DA-B4DB-10E3E0A8E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4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657B-8B88-4E0D-A875-9A57673C881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5D82-811F-42DA-B4DB-10E3E0A8E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0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657B-8B88-4E0D-A875-9A57673C881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5D82-811F-42DA-B4DB-10E3E0A8E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8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657B-8B88-4E0D-A875-9A57673C881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5D82-811F-42DA-B4DB-10E3E0A8E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7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657B-8B88-4E0D-A875-9A57673C881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5D82-811F-42DA-B4DB-10E3E0A8E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6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657B-8B88-4E0D-A875-9A57673C881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5D82-811F-42DA-B4DB-10E3E0A8E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7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C657B-8B88-4E0D-A875-9A57673C881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D5D82-811F-42DA-B4DB-10E3E0A8E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0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Zifr5RYbco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s://www.youtube.com/watch?v=BcNXSF7rfS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hyperlink" Target="https://www.youtube.com/watch?v=2LJF8OTG3N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>
                <a:latin typeface="Algerian" pitchFamily="82" charset="0"/>
              </a:rPr>
              <a:t>G</a:t>
            </a:r>
            <a:r>
              <a:rPr lang="en-US" sz="8000" dirty="0" smtClean="0">
                <a:latin typeface="Algerian" pitchFamily="82" charset="0"/>
              </a:rPr>
              <a:t>RID DRAWINGS</a:t>
            </a:r>
            <a:endParaRPr lang="en-US" sz="8000" dirty="0">
              <a:latin typeface="Algerian" pitchFamily="82" charset="0"/>
            </a:endParaRPr>
          </a:p>
        </p:txBody>
      </p:sp>
      <p:pic>
        <p:nvPicPr>
          <p:cNvPr id="1028" name="Picture 4" descr="http://3.bp.blogspot.com/-P3YNqQ2W1aQ/UKcNbGx4C1I/AAAAAAAAATM/Srdf5tM0EWY/s1600/May+27+school+pics+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04045"/>
            <a:ext cx="4384738" cy="580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reatecombinejuxtaposedisconnect.files.wordpress.com/2011/05/grid-drawing-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2" y="936702"/>
            <a:ext cx="4910154" cy="385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www.lvl99games.com/wp-content/uploads/2010/06/ArtGrid-500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86" y="46482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4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tfaoi.com/cm/3cm/3cm4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838200"/>
            <a:ext cx="2514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-304800"/>
            <a:ext cx="10210800" cy="1371600"/>
          </a:xfrm>
        </p:spPr>
        <p:txBody>
          <a:bodyPr>
            <a:noAutofit/>
          </a:bodyPr>
          <a:lstStyle/>
          <a:p>
            <a:r>
              <a:rPr lang="en-US" sz="7200" b="1" u="sng" dirty="0" smtClean="0">
                <a:latin typeface="Curlz MT" pitchFamily="82" charset="0"/>
              </a:rPr>
              <a:t>CHUCK </a:t>
            </a:r>
            <a:r>
              <a:rPr lang="en-US" sz="7200" b="1" u="sng" dirty="0" smtClean="0">
                <a:latin typeface="Curlz MT" pitchFamily="82" charset="0"/>
              </a:rPr>
              <a:t>CLOSE </a:t>
            </a:r>
            <a:r>
              <a:rPr lang="en-US" sz="4000" b="1" u="sng" dirty="0" smtClean="0">
                <a:latin typeface="Constantia" panose="02030602050306030303" pitchFamily="18" charset="0"/>
              </a:rPr>
              <a:t>Grid Master</a:t>
            </a:r>
            <a:endParaRPr lang="en-US" sz="4000" b="1" u="sng" dirty="0">
              <a:latin typeface="Constantia" panose="02030602050306030303" pitchFamily="18" charset="0"/>
            </a:endParaRPr>
          </a:p>
        </p:txBody>
      </p:sp>
      <p:pic>
        <p:nvPicPr>
          <p:cNvPr id="2050" name="Picture 2" descr="http://0.tqn.com/d/painting/1/0/o/P/1/178161897_7d65af87cf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8368"/>
            <a:ext cx="4191000" cy="436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opartmachine.com/artwork/CMA-CMA_.1996.15/0/Chuck-Close-Phil-Spitbite-1995-painting-artwork-pri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18733"/>
            <a:ext cx="2590800" cy="321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3.bp.blogspot.com/_u6pVZDb8jzI/SqEe7zJ4qHI/AAAAAAAAAZE/6gEVR0TGpTA/s400/Film_ChuckClos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/>
          <a:stretch/>
        </p:blipFill>
        <p:spPr bwMode="auto">
          <a:xfrm>
            <a:off x="4191000" y="4058067"/>
            <a:ext cx="3505200" cy="278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grid drawing workshee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4191000" cy="234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grid drawing chuck clos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0" t="7130" r="7550" b="8734"/>
          <a:stretch/>
        </p:blipFill>
        <p:spPr bwMode="auto">
          <a:xfrm>
            <a:off x="7587712" y="4058067"/>
            <a:ext cx="1588576" cy="278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5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76200"/>
            <a:ext cx="8979408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askerville Old Face" pitchFamily="18" charset="0"/>
              </a:rPr>
              <a:t>Using the </a:t>
            </a:r>
            <a:r>
              <a:rPr lang="en-US" sz="7200" dirty="0" smtClean="0">
                <a:latin typeface="Baskerville Old Face" pitchFamily="18" charset="0"/>
              </a:rPr>
              <a:t>Grid -</a:t>
            </a:r>
            <a:r>
              <a:rPr lang="en-US" sz="5400" dirty="0" smtClean="0">
                <a:latin typeface="Baskerville Old Face" pitchFamily="18" charset="0"/>
              </a:rPr>
              <a:t>differently</a:t>
            </a:r>
            <a:endParaRPr lang="en-US" sz="5400" dirty="0">
              <a:latin typeface="Baskerville Old Face" pitchFamily="18" charset="0"/>
            </a:endParaRPr>
          </a:p>
        </p:txBody>
      </p:sp>
      <p:pic>
        <p:nvPicPr>
          <p:cNvPr id="3" name="Picture 6" descr="http://giveusart.files.wordpress.com/2011/08/chuck-clos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1066800"/>
            <a:ext cx="4515978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benzilla.com/uploads/2011/01/1987_chuck_close_lucas_painting_30x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178" y="1066800"/>
            <a:ext cx="486460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75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latin typeface="Colonna MT" panose="04020805060202030203" pitchFamily="82" charset="0"/>
              </a:rPr>
              <a:t>WHAT IS A GRID?</a:t>
            </a:r>
            <a:endParaRPr lang="en-US" sz="8000" u="sng" dirty="0">
              <a:latin typeface="Colonna MT" panose="0402080506020203020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229600" cy="4525963"/>
          </a:xfrm>
        </p:spPr>
        <p:txBody>
          <a:bodyPr/>
          <a:lstStyle/>
          <a:p>
            <a:r>
              <a:rPr lang="en-US" sz="4400" dirty="0"/>
              <a:t>T</a:t>
            </a:r>
            <a:r>
              <a:rPr lang="en-US" sz="4400" dirty="0" smtClean="0"/>
              <a:t>he</a:t>
            </a:r>
            <a:r>
              <a:rPr lang="en-US" sz="4400" dirty="0"/>
              <a:t> </a:t>
            </a:r>
            <a:r>
              <a:rPr lang="en-US" sz="4400" b="1" dirty="0"/>
              <a:t>grid method</a:t>
            </a:r>
            <a:r>
              <a:rPr lang="en-US" sz="4400" dirty="0"/>
              <a:t> involves drawing a </a:t>
            </a:r>
            <a:r>
              <a:rPr lang="en-US" sz="4400" b="1" dirty="0" smtClean="0"/>
              <a:t>grid </a:t>
            </a:r>
            <a:r>
              <a:rPr lang="en-US" sz="4400" dirty="0" smtClean="0"/>
              <a:t>over a </a:t>
            </a:r>
            <a:r>
              <a:rPr lang="en-US" sz="4400" dirty="0"/>
              <a:t>reference </a:t>
            </a:r>
            <a:r>
              <a:rPr lang="en-US" sz="4400" dirty="0" smtClean="0"/>
              <a:t>image, </a:t>
            </a:r>
            <a:r>
              <a:rPr lang="en-US" sz="4400" dirty="0"/>
              <a:t>then drawing a </a:t>
            </a:r>
            <a:r>
              <a:rPr lang="en-US" sz="4400" b="1" dirty="0"/>
              <a:t>grid</a:t>
            </a:r>
            <a:r>
              <a:rPr lang="en-US" sz="4400" dirty="0"/>
              <a:t> of equal </a:t>
            </a:r>
            <a:r>
              <a:rPr lang="en-US" sz="4400" dirty="0" smtClean="0"/>
              <a:t>ratio or larger size </a:t>
            </a:r>
            <a:r>
              <a:rPr lang="en-US" sz="4400" dirty="0"/>
              <a:t>on your work surface (paper, canvas, wood panel, </a:t>
            </a:r>
            <a:r>
              <a:rPr lang="en-US" sz="4400" dirty="0" err="1"/>
              <a:t>etc</a:t>
            </a:r>
            <a:r>
              <a:rPr lang="en-US" sz="4400" dirty="0"/>
              <a:t>). ...</a:t>
            </a:r>
            <a:r>
              <a:rPr lang="en-US" dirty="0"/>
              <a:t> </a:t>
            </a:r>
            <a:endParaRPr lang="en-US" dirty="0"/>
          </a:p>
        </p:txBody>
      </p:sp>
      <p:pic>
        <p:nvPicPr>
          <p:cNvPr id="5122" name="Picture 2" descr="Image result for grid drawing ex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49" y="4114800"/>
            <a:ext cx="349850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730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Algerian" panose="04020705040A02060702" pitchFamily="82" charset="0"/>
              </a:rPr>
              <a:t>GRID TUTORIALS</a:t>
            </a:r>
            <a:endParaRPr lang="en-US" sz="8000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www.youtube.com/watch?v=BcNXSF7rfSg</a:t>
            </a:r>
            <a:r>
              <a:rPr lang="en-US" dirty="0" smtClean="0"/>
              <a:t>  Easy grid 2:43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www.youtube.com/watch?v=mZifr5RYbco</a:t>
            </a:r>
            <a:r>
              <a:rPr lang="en-US" dirty="0" smtClean="0"/>
              <a:t>  Traditional grid step by step 4:55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www.youtube.com/watch?v=2LJF8OTG3N4</a:t>
            </a:r>
            <a:r>
              <a:rPr lang="en-US" dirty="0" smtClean="0"/>
              <a:t> Copy and enlarge with a grid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75404"/>
            <a:ext cx="3203574" cy="243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410" y="4375404"/>
            <a:ext cx="3165474" cy="209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rid drawing workshee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884" y="4114800"/>
            <a:ext cx="2283115" cy="262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90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u="sng" dirty="0" smtClean="0">
                <a:latin typeface="Juice ITC" panose="04040403040A02020202" pitchFamily="82" charset="0"/>
              </a:rPr>
              <a:t>CREATIVE VARIATIONS</a:t>
            </a:r>
            <a:endParaRPr lang="en-US" sz="8000" b="1" u="sng" dirty="0">
              <a:latin typeface="Juice ITC" panose="04040403040A02020202" pitchFamily="82" charset="0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684" r="5000" b="3153"/>
          <a:stretch/>
        </p:blipFill>
        <p:spPr bwMode="auto">
          <a:xfrm>
            <a:off x="-11545" y="1122218"/>
            <a:ext cx="2938368" cy="413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grid art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56855"/>
            <a:ext cx="3429000" cy="57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grid art proj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655" y="1143000"/>
            <a:ext cx="298334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grid art proje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8582"/>
            <a:ext cx="2731655" cy="157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259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228600"/>
            <a:ext cx="9372600" cy="1143000"/>
          </a:xfrm>
        </p:spPr>
        <p:txBody>
          <a:bodyPr>
            <a:noAutofit/>
          </a:bodyPr>
          <a:lstStyle/>
          <a:p>
            <a:r>
              <a:rPr lang="en-US" sz="5400" b="1" u="sng" dirty="0" smtClean="0">
                <a:latin typeface="Curlz MT" panose="04040404050702020202" pitchFamily="82" charset="0"/>
              </a:rPr>
              <a:t>MY FAVORITE GRID DRAWING</a:t>
            </a:r>
            <a:endParaRPr lang="en-US" sz="5400" b="1" u="sng" dirty="0">
              <a:latin typeface="Curlz MT" panose="04040404050702020202" pitchFamily="82" charset="0"/>
            </a:endParaRPr>
          </a:p>
        </p:txBody>
      </p:sp>
      <p:pic>
        <p:nvPicPr>
          <p:cNvPr id="4098" name="Picture 2" descr="Image result for grid art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413866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73" y="685800"/>
            <a:ext cx="4731327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251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49</Words>
  <Application>Microsoft Office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Algerian</vt:lpstr>
      <vt:lpstr>Arial</vt:lpstr>
      <vt:lpstr>Baskerville Old Face</vt:lpstr>
      <vt:lpstr>Calibri</vt:lpstr>
      <vt:lpstr>Colonna MT</vt:lpstr>
      <vt:lpstr>Constantia</vt:lpstr>
      <vt:lpstr>Curlz MT</vt:lpstr>
      <vt:lpstr>Juice ITC</vt:lpstr>
      <vt:lpstr>Office Theme</vt:lpstr>
      <vt:lpstr>GRID DRAWINGS</vt:lpstr>
      <vt:lpstr>CHUCK CLOSE Grid Master</vt:lpstr>
      <vt:lpstr>Using the Grid -differently</vt:lpstr>
      <vt:lpstr>WHAT IS A GRID?</vt:lpstr>
      <vt:lpstr>GRID TUTORIALS</vt:lpstr>
      <vt:lpstr>CREATIVE VARIATIONS</vt:lpstr>
      <vt:lpstr>MY FAVORITE GRID DRAWING</vt:lpstr>
    </vt:vector>
  </TitlesOfParts>
  <Company>ISD 279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GRID DRAWINGS</dc:title>
  <dc:creator>Bechtol, Linda (BJH)</dc:creator>
  <cp:lastModifiedBy>Bechtol, Linda (BMS)</cp:lastModifiedBy>
  <cp:revision>12</cp:revision>
  <dcterms:created xsi:type="dcterms:W3CDTF">2013-03-22T13:54:25Z</dcterms:created>
  <dcterms:modified xsi:type="dcterms:W3CDTF">2017-10-11T00:55:45Z</dcterms:modified>
</cp:coreProperties>
</file>